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8B2C54-5D97-4302-8E76-875A88DCA71B}" type="datetimeFigureOut">
              <a:rPr lang="zh-TW" altLang="en-US" smtClean="0"/>
              <a:pPr/>
              <a:t>2016/7/12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29BD86-AF06-4319-8048-8733583C9EB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2016 </a:t>
            </a:r>
            <a:r>
              <a:rPr lang="zh-TW" altLang="en-US" dirty="0" smtClean="0">
                <a:solidFill>
                  <a:srgbClr val="FFFF00"/>
                </a:solidFill>
              </a:rPr>
              <a:t>香港中學文憑試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zh-TW" altLang="en-US" dirty="0" smtClean="0">
                <a:solidFill>
                  <a:srgbClr val="FFFF00"/>
                </a:solidFill>
              </a:rPr>
              <a:t>成績公布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b="1" dirty="0" smtClean="0">
                <a:solidFill>
                  <a:srgbClr val="FFC000"/>
                </a:solidFill>
              </a:rPr>
              <a:t>13-7-2016</a:t>
            </a:r>
            <a:endParaRPr lang="en-US" altLang="zh-TW" sz="3200" b="1" dirty="0" smtClean="0">
              <a:solidFill>
                <a:srgbClr val="FFC000"/>
              </a:solidFill>
            </a:endParaRPr>
          </a:p>
          <a:p>
            <a:r>
              <a:rPr lang="zh-TW" altLang="en-US" sz="3200" b="1" dirty="0" smtClean="0">
                <a:solidFill>
                  <a:srgbClr val="FFC000"/>
                </a:solidFill>
              </a:rPr>
              <a:t>上午</a:t>
            </a:r>
            <a:r>
              <a:rPr lang="en-US" altLang="zh-TW" sz="3200" b="1" dirty="0" smtClean="0">
                <a:solidFill>
                  <a:srgbClr val="FFC000"/>
                </a:solidFill>
              </a:rPr>
              <a:t>9:00</a:t>
            </a:r>
          </a:p>
          <a:p>
            <a:r>
              <a:rPr lang="zh-TW" altLang="en-US" sz="3200" b="1" dirty="0" smtClean="0">
                <a:solidFill>
                  <a:srgbClr val="FFC000"/>
                </a:solidFill>
              </a:rPr>
              <a:t>本校禮堂</a:t>
            </a:r>
            <a:endParaRPr lang="zh-TW" alt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cn-t43\AppData\Local\Microsoft\Windows\Temporary Internet Files\Content.IE5\4PNAHOUS\lgi01a2013121812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66083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方正粗圓" pitchFamily="65" charset="-120"/>
                <a:ea typeface="方正粗圓" pitchFamily="65" charset="-120"/>
              </a:rPr>
              <a:t>2016 </a:t>
            </a:r>
            <a:r>
              <a:rPr lang="zh-TW" altLang="en-US" sz="48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方正粗圓" pitchFamily="65" charset="-120"/>
                <a:ea typeface="方正粗圓" pitchFamily="65" charset="-120"/>
              </a:rPr>
              <a:t>香港中學文憑試</a:t>
            </a:r>
            <a:r>
              <a:rPr lang="en-US" altLang="zh-TW" sz="48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方正粗圓" pitchFamily="65" charset="-120"/>
                <a:ea typeface="方正粗圓" pitchFamily="65" charset="-120"/>
              </a:rPr>
              <a:t/>
            </a:r>
            <a:br>
              <a:rPr lang="en-US" altLang="zh-TW" sz="48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方正粗圓" pitchFamily="65" charset="-120"/>
                <a:ea typeface="方正粗圓" pitchFamily="65" charset="-120"/>
              </a:rPr>
            </a:br>
            <a:r>
              <a:rPr lang="zh-TW" altLang="en-US" sz="48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方正粗圓" pitchFamily="65" charset="-120"/>
                <a:ea typeface="方正粗圓" pitchFamily="65" charset="-120"/>
              </a:rPr>
              <a:t>優異成績頒發</a:t>
            </a:r>
            <a:endParaRPr lang="zh-TW" altLang="en-US" sz="480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方正粗圓" pitchFamily="65" charset="-120"/>
              <a:ea typeface="方正粗圓" pitchFamily="65" charset="-120"/>
            </a:endParaRPr>
          </a:p>
        </p:txBody>
      </p:sp>
      <p:pic>
        <p:nvPicPr>
          <p:cNvPr id="1026" name="Picture 2" descr="C:\Users\ccn-t43\AppData\Local\Microsoft\Windows\Temporary Internet Files\Content.IE5\ND9Y7RAE\congratulations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437112"/>
            <a:ext cx="3312368" cy="2012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1935480"/>
            <a:ext cx="735516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升學資訊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聯招放榜資訊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積分覆核或重閱答卷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中六重讀及重考資訊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優異成績頒發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班主任派發成績單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 smtClean="0"/>
              <a:t>查詢及輔導</a:t>
            </a:r>
            <a:endParaRPr lang="en-US" altLang="zh-TW" sz="3200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2304256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升學資訊</a:t>
            </a:r>
            <a:r>
              <a:rPr lang="en-US" altLang="zh-TW" sz="8000" dirty="0" smtClean="0"/>
              <a:t/>
            </a:r>
            <a:br>
              <a:rPr lang="en-US" altLang="zh-TW" sz="8000" dirty="0" smtClean="0"/>
            </a:br>
            <a:r>
              <a:rPr lang="zh-TW" altLang="en-US" sz="4000" dirty="0" smtClean="0"/>
              <a:t>謝淑華老師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聯招放榜</a:t>
            </a:r>
            <a:r>
              <a:rPr lang="en-US" altLang="zh-TW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/>
            </a:r>
            <a:br>
              <a:rPr lang="en-US" altLang="zh-TW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r>
              <a:rPr lang="en-US" altLang="zh-TW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8-8-2016</a:t>
            </a:r>
            <a:br>
              <a:rPr lang="en-US" altLang="zh-TW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r>
              <a:rPr lang="en-US" altLang="zh-TW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/>
            </a:r>
            <a:br>
              <a:rPr lang="en-US" altLang="zh-TW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r>
              <a:rPr lang="zh-TW" altLang="en-US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登入聯招網站</a:t>
            </a:r>
            <a:r>
              <a:rPr lang="en-US" altLang="zh-TW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/>
            </a:r>
            <a:br>
              <a:rPr lang="en-US" altLang="zh-TW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r>
              <a:rPr lang="en-US" altLang="zh-TW" sz="72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www.jupas.edu.hk</a:t>
            </a:r>
            <a:endParaRPr lang="zh-TW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積分覆核或重閱答卷</a:t>
            </a:r>
            <a:r>
              <a:rPr lang="en-US" altLang="zh-TW" sz="66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/>
            </a:r>
            <a:br>
              <a:rPr lang="en-US" altLang="zh-TW" sz="66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r>
              <a:rPr lang="zh-TW" altLang="en-US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申請日期</a:t>
            </a:r>
            <a:r>
              <a:rPr lang="en-US" altLang="zh-TW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: </a:t>
            </a:r>
            <a:r>
              <a:rPr lang="en-US" altLang="zh-TW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13/7 </a:t>
            </a:r>
            <a:r>
              <a:rPr lang="en-US" altLang="zh-TW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~ </a:t>
            </a:r>
            <a:r>
              <a:rPr lang="en-US" altLang="zh-TW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18/7</a:t>
            </a:r>
            <a:br>
              <a:rPr lang="en-US" altLang="zh-TW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r>
              <a:rPr lang="en-US" altLang="zh-TW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/>
            </a:r>
            <a:br>
              <a:rPr lang="en-US" altLang="zh-TW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r>
              <a:rPr lang="zh-TW" altLang="en-US" sz="66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覆核結果</a:t>
            </a:r>
            <a:r>
              <a:rPr lang="en-US" altLang="zh-TW" sz="66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/>
            </a:r>
            <a:br>
              <a:rPr lang="en-US" altLang="zh-TW" sz="66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r>
              <a:rPr lang="zh-TW" altLang="en-US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公布日期</a:t>
            </a:r>
            <a:r>
              <a:rPr lang="en-US" altLang="zh-TW" sz="44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:10/8</a:t>
            </a:r>
            <a:r>
              <a:rPr lang="en-US" altLang="zh-TW" sz="66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/>
            </a:r>
            <a:br>
              <a:rPr lang="en-US" altLang="zh-TW" sz="66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endParaRPr lang="zh-TW" altLang="en-US" sz="6600" dirty="0">
              <a:solidFill>
                <a:schemeClr val="accent6">
                  <a:lumMod val="75000"/>
                </a:schemeClr>
              </a:solidFill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926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000" dirty="0" smtClean="0"/>
              <a:t>必須透過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學校遞交</a:t>
            </a:r>
            <a:r>
              <a:rPr lang="zh-TW" altLang="en-US" sz="3000" dirty="0" smtClean="0"/>
              <a:t>申請。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向陳副校查詢</a:t>
            </a:r>
            <a:r>
              <a:rPr lang="en-US" altLang="zh-TW" sz="3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 smtClean="0"/>
              <a:t>學校只能為每一名考生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遞交一次</a:t>
            </a:r>
            <a:r>
              <a:rPr lang="zh-TW" altLang="en-US" sz="3000" dirty="0" smtClean="0"/>
              <a:t>申請。</a:t>
            </a:r>
            <a:endParaRPr lang="en-US" altLang="zh-TW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 smtClean="0"/>
              <a:t>帶同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繳費</a:t>
            </a:r>
            <a:r>
              <a:rPr lang="zh-TW" altLang="en-US" sz="3000" dirty="0" smtClean="0"/>
              <a:t>單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在</a:t>
            </a:r>
            <a:r>
              <a:rPr lang="en-US" altLang="zh-TW" sz="3000" b="1" dirty="0" smtClean="0">
                <a:solidFill>
                  <a:srgbClr val="FFFF00"/>
                </a:solidFill>
              </a:rPr>
              <a:t>3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天內</a:t>
            </a:r>
            <a:r>
              <a:rPr lang="zh-TW" altLang="en-US" sz="3000" dirty="0" smtClean="0"/>
              <a:t>於</a:t>
            </a:r>
            <a:r>
              <a:rPr lang="en-US" altLang="zh-TW" sz="3000" dirty="0" smtClean="0"/>
              <a:t>7-eleven</a:t>
            </a:r>
            <a:r>
              <a:rPr lang="zh-TW" altLang="en-US" sz="3000" dirty="0" smtClean="0"/>
              <a:t>或</a:t>
            </a:r>
            <a:r>
              <a:rPr lang="en-US" altLang="zh-TW" sz="3000" dirty="0" smtClean="0"/>
              <a:t>OK</a:t>
            </a:r>
            <a:r>
              <a:rPr lang="zh-TW" altLang="en-US" sz="3000" dirty="0" smtClean="0"/>
              <a:t>便利店繳交。逾期交費需附加</a:t>
            </a:r>
            <a:r>
              <a:rPr lang="en-US" altLang="zh-TW" sz="3000" dirty="0" smtClean="0"/>
              <a:t>$</a:t>
            </a:r>
            <a:r>
              <a:rPr lang="en-US" altLang="zh-TW" sz="3000" dirty="0" smtClean="0"/>
              <a:t>231</a:t>
            </a:r>
            <a:r>
              <a:rPr lang="zh-TW" altLang="en-US" sz="3000" dirty="0" smtClean="0"/>
              <a:t>，</a:t>
            </a:r>
            <a:r>
              <a:rPr lang="zh-TW" altLang="en-US" sz="3000" dirty="0" smtClean="0"/>
              <a:t>否則申請不獲處理。</a:t>
            </a:r>
            <a:endParaRPr lang="en-US" altLang="zh-TW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dirty="0" smtClean="0"/>
              <a:t>如有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經濟困難</a:t>
            </a:r>
            <a:r>
              <a:rPr lang="zh-TW" altLang="en-US" sz="3000" dirty="0" smtClean="0"/>
              <a:t>，可親往灣仔考評局辦理申請減免。</a:t>
            </a:r>
            <a:r>
              <a:rPr lang="en-US" altLang="zh-TW" sz="3000" dirty="0" smtClean="0"/>
              <a:t> (</a:t>
            </a:r>
            <a:r>
              <a:rPr lang="zh-TW" altLang="en-US" sz="3000" dirty="0" smtClean="0"/>
              <a:t>向陳副校查詢</a:t>
            </a:r>
            <a:r>
              <a:rPr lang="en-US" altLang="zh-TW" sz="3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000" b="1" dirty="0" smtClean="0">
                <a:solidFill>
                  <a:srgbClr val="FFFF00"/>
                </a:solidFill>
              </a:rPr>
              <a:t>費用</a:t>
            </a:r>
            <a:r>
              <a:rPr lang="zh-TW" altLang="en-US" sz="3000" dirty="0" smtClean="0"/>
              <a:t>請參考附件。</a:t>
            </a:r>
            <a:endParaRPr lang="en-US" altLang="zh-TW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b="1" dirty="0" smtClean="0">
                <a:solidFill>
                  <a:srgbClr val="FFFF00"/>
                </a:solidFill>
              </a:rPr>
              <a:t>覆核結果於</a:t>
            </a:r>
            <a:r>
              <a:rPr lang="en-US" altLang="zh-TW" sz="3000" b="1" dirty="0" smtClean="0">
                <a:solidFill>
                  <a:srgbClr val="FFFF00"/>
                </a:solidFill>
              </a:rPr>
              <a:t>8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月</a:t>
            </a:r>
            <a:r>
              <a:rPr lang="en-US" altLang="zh-TW" sz="3000" b="1" dirty="0" smtClean="0">
                <a:solidFill>
                  <a:srgbClr val="FFFF00"/>
                </a:solidFill>
              </a:rPr>
              <a:t>10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日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公布</a:t>
            </a:r>
            <a:r>
              <a:rPr lang="zh-TW" altLang="en-US" sz="3000" dirty="0" smtClean="0"/>
              <a:t>。學校將個別通知同學回校領取結果。</a:t>
            </a:r>
            <a:endParaRPr lang="en-US" altLang="zh-TW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3000" b="1" dirty="0" smtClean="0">
                <a:solidFill>
                  <a:srgbClr val="FFFF00"/>
                </a:solidFill>
              </a:rPr>
              <a:t>獲得成績提升</a:t>
            </a:r>
            <a:r>
              <a:rPr lang="zh-TW" altLang="en-US" sz="3000" dirty="0" smtClean="0"/>
              <a:t>的考生，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考評局</a:t>
            </a:r>
            <a:r>
              <a:rPr lang="zh-TW" altLang="en-US" sz="3000" dirty="0" smtClean="0"/>
              <a:t>會同時</a:t>
            </a:r>
            <a:r>
              <a:rPr lang="zh-TW" altLang="en-US" sz="3000" b="1" dirty="0" smtClean="0">
                <a:solidFill>
                  <a:srgbClr val="FFFF00"/>
                </a:solidFill>
              </a:rPr>
              <a:t>通知聯招及有關院校</a:t>
            </a:r>
            <a:r>
              <a:rPr lang="zh-TW" altLang="en-US" sz="3000" dirty="0" smtClean="0"/>
              <a:t>。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3228968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>中六重讀及重考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  <a:t/>
            </a:r>
            <a:b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  <a:latin typeface="方正粗圓" pitchFamily="65" charset="-120"/>
                <a:ea typeface="方正粗圓" pitchFamily="65" charset="-120"/>
              </a:rPr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52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000" dirty="0" smtClean="0"/>
              <a:t>申請資格 </a:t>
            </a:r>
            <a:r>
              <a:rPr lang="en-US" altLang="zh-TW" sz="3000" dirty="0" smtClean="0"/>
              <a:t>: </a:t>
            </a:r>
            <a:r>
              <a:rPr lang="en-US" altLang="zh-TW" sz="3000" dirty="0" smtClean="0"/>
              <a:t>2016DSE</a:t>
            </a:r>
            <a:r>
              <a:rPr lang="zh-TW" altLang="en-US" sz="3000" dirty="0" smtClean="0"/>
              <a:t>成績</a:t>
            </a:r>
            <a:endParaRPr lang="en-US" altLang="zh-TW" sz="3000" dirty="0" smtClean="0"/>
          </a:p>
          <a:p>
            <a:pPr marL="514350" indent="-514350">
              <a:buNone/>
            </a:pPr>
            <a:r>
              <a:rPr lang="en-US" altLang="zh-TW" sz="3000" dirty="0" smtClean="0"/>
              <a:t>	a</a:t>
            </a:r>
            <a:r>
              <a:rPr lang="zh-TW" altLang="en-US" sz="3000" dirty="0" smtClean="0"/>
              <a:t>，中文、英文達 </a:t>
            </a:r>
            <a:r>
              <a:rPr lang="en-US" altLang="zh-TW" sz="3000" dirty="0" smtClean="0"/>
              <a:t>2 </a:t>
            </a:r>
            <a:r>
              <a:rPr lang="zh-TW" altLang="en-US" sz="3000" dirty="0" smtClean="0"/>
              <a:t>級或以上</a:t>
            </a:r>
            <a:endParaRPr lang="en-US" altLang="zh-TW" sz="3000" dirty="0" smtClean="0"/>
          </a:p>
          <a:p>
            <a:pPr marL="514350" indent="-514350">
              <a:buNone/>
            </a:pPr>
            <a:r>
              <a:rPr lang="en-US" altLang="zh-TW" sz="3000" dirty="0" smtClean="0"/>
              <a:t>	b</a:t>
            </a:r>
            <a:r>
              <a:rPr lang="zh-TW" altLang="en-US" sz="3000" dirty="0" smtClean="0"/>
              <a:t>，數學、通識</a:t>
            </a:r>
            <a:r>
              <a:rPr lang="zh-TW" altLang="en-US" sz="3000" dirty="0" smtClean="0"/>
              <a:t>和 </a:t>
            </a:r>
            <a:r>
              <a:rPr lang="en-US" altLang="zh-TW" sz="3000" dirty="0" smtClean="0"/>
              <a:t>1 </a:t>
            </a:r>
            <a:r>
              <a:rPr lang="zh-TW" altLang="en-US" sz="3000" dirty="0" smtClean="0"/>
              <a:t>科</a:t>
            </a:r>
            <a:r>
              <a:rPr lang="zh-TW" altLang="en-US" sz="3000" dirty="0" smtClean="0"/>
              <a:t>選修科達 </a:t>
            </a:r>
            <a:r>
              <a:rPr lang="en-US" altLang="zh-TW" sz="3000" dirty="0" smtClean="0"/>
              <a:t>1 </a:t>
            </a:r>
            <a:r>
              <a:rPr lang="zh-TW" altLang="en-US" sz="3000" dirty="0" smtClean="0"/>
              <a:t>級或以上</a:t>
            </a:r>
            <a:endParaRPr lang="en-US" altLang="zh-TW" sz="3000" dirty="0" smtClean="0"/>
          </a:p>
          <a:p>
            <a:pPr marL="514350" indent="-514350">
              <a:buNone/>
            </a:pPr>
            <a:r>
              <a:rPr lang="en-US" altLang="zh-TW" sz="3000" dirty="0" smtClean="0"/>
              <a:t>		  </a:t>
            </a:r>
            <a:r>
              <a:rPr lang="zh-TW" altLang="en-US" sz="3000" dirty="0" smtClean="0"/>
              <a:t>及 </a:t>
            </a:r>
            <a:r>
              <a:rPr lang="en-US" altLang="zh-TW" sz="3000" dirty="0" smtClean="0"/>
              <a:t>3 </a:t>
            </a:r>
            <a:r>
              <a:rPr lang="zh-TW" altLang="en-US" sz="3000" dirty="0" smtClean="0"/>
              <a:t>科</a:t>
            </a:r>
            <a:r>
              <a:rPr lang="zh-TW" altLang="en-US" sz="3000" dirty="0" smtClean="0"/>
              <a:t>合共</a:t>
            </a:r>
            <a:r>
              <a:rPr lang="zh-TW" altLang="en-US" sz="3000" dirty="0" smtClean="0"/>
              <a:t>達 </a:t>
            </a:r>
            <a:r>
              <a:rPr lang="en-US" altLang="zh-TW" sz="3000" dirty="0" smtClean="0"/>
              <a:t>4 </a:t>
            </a:r>
            <a:r>
              <a:rPr lang="zh-TW" altLang="en-US" sz="3000" dirty="0" smtClean="0"/>
              <a:t>分 </a:t>
            </a:r>
            <a:r>
              <a:rPr lang="en-US" altLang="zh-TW" sz="3000" dirty="0" smtClean="0"/>
              <a:t>(1 </a:t>
            </a:r>
            <a:r>
              <a:rPr lang="zh-TW" altLang="en-US" sz="3000" dirty="0" smtClean="0"/>
              <a:t>級＝</a:t>
            </a:r>
            <a:r>
              <a:rPr lang="en-US" altLang="zh-TW" sz="3000" dirty="0" smtClean="0"/>
              <a:t>1 </a:t>
            </a:r>
            <a:r>
              <a:rPr lang="zh-TW" altLang="en-US" sz="3000" dirty="0" smtClean="0"/>
              <a:t>分</a:t>
            </a:r>
            <a:r>
              <a:rPr lang="en-US" altLang="zh-TW" sz="3000" dirty="0" smtClean="0"/>
              <a:t>)</a:t>
            </a:r>
          </a:p>
          <a:p>
            <a:pPr marL="514350" indent="-514350">
              <a:buNone/>
            </a:pPr>
            <a:r>
              <a:rPr lang="en-US" altLang="zh-TW" sz="3000" dirty="0" smtClean="0"/>
              <a:t>	c </a:t>
            </a:r>
            <a:r>
              <a:rPr lang="zh-TW" altLang="en-US" sz="3000" dirty="0" smtClean="0"/>
              <a:t>，操行良好 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達</a:t>
            </a:r>
            <a:r>
              <a:rPr lang="en-US" altLang="zh-TW" sz="3000" dirty="0" smtClean="0"/>
              <a:t>B</a:t>
            </a:r>
            <a:r>
              <a:rPr lang="zh-TW" altLang="en-US" sz="3000" dirty="0" smtClean="0"/>
              <a:t>級</a:t>
            </a:r>
            <a:r>
              <a:rPr lang="en-US" altLang="zh-TW" sz="3000" dirty="0" smtClean="0"/>
              <a:t>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zh-TW" altLang="en-US" sz="3000" dirty="0" smtClean="0"/>
              <a:t>申請限期 </a:t>
            </a:r>
            <a:r>
              <a:rPr lang="en-US" altLang="zh-TW" sz="3000" dirty="0" smtClean="0"/>
              <a:t>: </a:t>
            </a:r>
            <a:r>
              <a:rPr lang="en-US" altLang="zh-TW" sz="3000" dirty="0" smtClean="0"/>
              <a:t>13/7 </a:t>
            </a:r>
            <a:r>
              <a:rPr lang="en-US" altLang="zh-TW" sz="3000" dirty="0" smtClean="0"/>
              <a:t>~ </a:t>
            </a:r>
            <a:r>
              <a:rPr lang="en-US" altLang="zh-TW" sz="3000" dirty="0" smtClean="0"/>
              <a:t>15/7</a:t>
            </a:r>
            <a:endParaRPr lang="en-US" altLang="zh-TW" sz="3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zh-TW" altLang="en-US" sz="3000" dirty="0" smtClean="0"/>
              <a:t>向陳慧儀老師或</a:t>
            </a:r>
            <a:r>
              <a:rPr lang="zh-TW" altLang="en-US" sz="3000" dirty="0" smtClean="0"/>
              <a:t>陳錦霞副校長查詢</a:t>
            </a:r>
            <a:endParaRPr lang="en-US" altLang="zh-TW" sz="3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zh-TW" altLang="en-US" sz="3000" dirty="0" smtClean="0"/>
              <a:t>結果公布 </a:t>
            </a:r>
            <a:r>
              <a:rPr lang="en-US" altLang="zh-TW" sz="3000" dirty="0" smtClean="0"/>
              <a:t>: </a:t>
            </a:r>
            <a:r>
              <a:rPr lang="en-US" altLang="zh-TW" sz="3000" dirty="0" smtClean="0"/>
              <a:t>22/8 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聯招補選結果後</a:t>
            </a:r>
            <a:r>
              <a:rPr lang="en-US" altLang="zh-TW" sz="3000" dirty="0" smtClean="0"/>
              <a:t>)</a:t>
            </a:r>
            <a:endParaRPr lang="zh-TW" altLang="en-US" sz="3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43608" y="404664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方正粗圓" pitchFamily="65" charset="-120"/>
                <a:ea typeface="方正粗圓" pitchFamily="65" charset="-120"/>
              </a:rPr>
              <a:t>重讀中六</a:t>
            </a:r>
            <a:endParaRPr lang="zh-TW" altLang="en-US" sz="4400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1997576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altLang="zh-TW" sz="4400" dirty="0" smtClean="0"/>
              <a:t>2016</a:t>
            </a:r>
            <a:r>
              <a:rPr lang="zh-TW" altLang="en-US" sz="4400" dirty="0" smtClean="0"/>
              <a:t>年</a:t>
            </a:r>
            <a:r>
              <a:rPr lang="en-US" altLang="zh-TW" sz="4400" dirty="0" smtClean="0"/>
              <a:t>9</a:t>
            </a:r>
            <a:r>
              <a:rPr lang="zh-TW" altLang="en-US" sz="4400" dirty="0" smtClean="0"/>
              <a:t>月中旬瀏覽考評局網頁</a:t>
            </a:r>
            <a:endParaRPr lang="en-US" altLang="zh-TW" sz="4400" dirty="0" smtClean="0"/>
          </a:p>
          <a:p>
            <a:pPr marL="514350" indent="-514350" algn="ctr">
              <a:buNone/>
            </a:pPr>
            <a:r>
              <a:rPr lang="en-US" altLang="zh-TW" sz="4400" dirty="0" smtClean="0"/>
              <a:t>www.hkeaa.edu.hk</a:t>
            </a:r>
          </a:p>
          <a:p>
            <a:pPr marL="514350" indent="-514350">
              <a:buNone/>
            </a:pPr>
            <a:endParaRPr lang="zh-TW" altLang="en-US" dirty="0"/>
          </a:p>
        </p:txBody>
      </p:sp>
      <p:sp>
        <p:nvSpPr>
          <p:cNvPr id="4" name="標題 3"/>
          <p:cNvSpPr txBox="1">
            <a:spLocks noGrp="1"/>
          </p:cNvSpPr>
          <p:nvPr>
            <p:ph type="title"/>
          </p:nvPr>
        </p:nvSpPr>
        <p:spPr>
          <a:xfrm>
            <a:off x="539552" y="1255693"/>
            <a:ext cx="82296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 smtClean="0">
                <a:latin typeface="方正粗圓" pitchFamily="65" charset="-120"/>
                <a:ea typeface="方正粗圓" pitchFamily="65" charset="-120"/>
              </a:rPr>
              <a:t>重考</a:t>
            </a:r>
            <a:r>
              <a:rPr lang="en-US" altLang="zh-TW" sz="5400" dirty="0" smtClean="0">
                <a:latin typeface="方正粗圓" pitchFamily="65" charset="-120"/>
                <a:ea typeface="方正粗圓" pitchFamily="65" charset="-120"/>
              </a:rPr>
              <a:t>2017 </a:t>
            </a:r>
            <a:r>
              <a:rPr lang="en-US" altLang="zh-TW" sz="5400" dirty="0" smtClean="0">
                <a:latin typeface="方正粗圓" pitchFamily="65" charset="-120"/>
                <a:ea typeface="方正粗圓" pitchFamily="65" charset="-120"/>
              </a:rPr>
              <a:t>DSE</a:t>
            </a:r>
            <a:endParaRPr lang="zh-TW" altLang="en-US" sz="5400" dirty="0">
              <a:latin typeface="方正粗圓" pitchFamily="65" charset="-120"/>
              <a:ea typeface="方正粗圓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201</Words>
  <Application>Microsoft Office PowerPoint</Application>
  <PresentationFormat>如螢幕大小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流線</vt:lpstr>
      <vt:lpstr>2016 香港中學文憑試 成績公布</vt:lpstr>
      <vt:lpstr>流程</vt:lpstr>
      <vt:lpstr>升學資訊 謝淑華老師</vt:lpstr>
      <vt:lpstr>聯招放榜 8-8-2016  登入聯招網站 www.jupas.edu.hk</vt:lpstr>
      <vt:lpstr>積分覆核或重閱答卷 申請日期: 13/7 ~ 18/7  覆核結果 公布日期:10/8 </vt:lpstr>
      <vt:lpstr>投影片 6</vt:lpstr>
      <vt:lpstr>中六重讀及重考 </vt:lpstr>
      <vt:lpstr>投影片 8</vt:lpstr>
      <vt:lpstr>重考2017 DSE</vt:lpstr>
      <vt:lpstr>2016 香港中學文憑試 優異成績頒發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香港中學文憑試 成績公布</dc:title>
  <dc:creator>1</dc:creator>
  <cp:lastModifiedBy>1</cp:lastModifiedBy>
  <cp:revision>16</cp:revision>
  <dcterms:created xsi:type="dcterms:W3CDTF">2015-07-10T08:40:25Z</dcterms:created>
  <dcterms:modified xsi:type="dcterms:W3CDTF">2016-07-12T07:24:07Z</dcterms:modified>
</cp:coreProperties>
</file>